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1" r:id="rId2"/>
    <p:sldId id="304" r:id="rId3"/>
    <p:sldId id="276" r:id="rId4"/>
    <p:sldId id="258" r:id="rId5"/>
    <p:sldId id="278" r:id="rId6"/>
    <p:sldId id="279" r:id="rId7"/>
    <p:sldId id="305" r:id="rId8"/>
    <p:sldId id="306" r:id="rId9"/>
    <p:sldId id="30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086" autoAdjust="0"/>
  </p:normalViewPr>
  <p:slideViewPr>
    <p:cSldViewPr>
      <p:cViewPr varScale="1">
        <p:scale>
          <a:sx n="78" d="100"/>
          <a:sy n="78" d="100"/>
        </p:scale>
        <p:origin x="152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3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0AE4D-0D5E-4A9D-98C8-56864E9345B9}" type="datetimeFigureOut">
              <a:rPr lang="ru-RU" smtClean="0"/>
              <a:pPr/>
              <a:t>27.04.2025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27559A-B675-4EA5-B392-DB36BC11E5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2048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7D65F-C5B2-43A2-B9F2-E93C1B46A41F}" type="datetimeFigureOut">
              <a:rPr lang="ru-RU" smtClean="0"/>
              <a:pPr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961F-F3FF-4F2F-93CA-BEDC9FA90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7D65F-C5B2-43A2-B9F2-E93C1B46A41F}" type="datetimeFigureOut">
              <a:rPr lang="ru-RU" smtClean="0"/>
              <a:pPr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961F-F3FF-4F2F-93CA-BEDC9FA90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7D65F-C5B2-43A2-B9F2-E93C1B46A41F}" type="datetimeFigureOut">
              <a:rPr lang="ru-RU" smtClean="0"/>
              <a:pPr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961F-F3FF-4F2F-93CA-BEDC9FA90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7D65F-C5B2-43A2-B9F2-E93C1B46A41F}" type="datetimeFigureOut">
              <a:rPr lang="ru-RU" smtClean="0"/>
              <a:pPr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961F-F3FF-4F2F-93CA-BEDC9FA90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7D65F-C5B2-43A2-B9F2-E93C1B46A41F}" type="datetimeFigureOut">
              <a:rPr lang="ru-RU" smtClean="0"/>
              <a:pPr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961F-F3FF-4F2F-93CA-BEDC9FA90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7D65F-C5B2-43A2-B9F2-E93C1B46A41F}" type="datetimeFigureOut">
              <a:rPr lang="ru-RU" smtClean="0"/>
              <a:pPr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961F-F3FF-4F2F-93CA-BEDC9FA90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7D65F-C5B2-43A2-B9F2-E93C1B46A41F}" type="datetimeFigureOut">
              <a:rPr lang="ru-RU" smtClean="0"/>
              <a:pPr/>
              <a:t>27.04.2025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961F-F3FF-4F2F-93CA-BEDC9FA90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7D65F-C5B2-43A2-B9F2-E93C1B46A41F}" type="datetimeFigureOut">
              <a:rPr lang="ru-RU" smtClean="0"/>
              <a:pPr/>
              <a:t>27.04.2025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961F-F3FF-4F2F-93CA-BEDC9FA90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7D65F-C5B2-43A2-B9F2-E93C1B46A41F}" type="datetimeFigureOut">
              <a:rPr lang="ru-RU" smtClean="0"/>
              <a:pPr/>
              <a:t>27.04.2025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961F-F3FF-4F2F-93CA-BEDC9FA90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7D65F-C5B2-43A2-B9F2-E93C1B46A41F}" type="datetimeFigureOut">
              <a:rPr lang="ru-RU" smtClean="0"/>
              <a:pPr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961F-F3FF-4F2F-93CA-BEDC9FA90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27D65F-C5B2-43A2-B9F2-E93C1B46A41F}" type="datetimeFigureOut">
              <a:rPr lang="ru-RU" smtClean="0"/>
              <a:pPr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DC961F-F3FF-4F2F-93CA-BEDC9FA90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FFFF00"/>
            </a:gs>
            <a:gs pos="36000">
              <a:srgbClr val="9966FF"/>
            </a:gs>
            <a:gs pos="61000">
              <a:srgbClr val="00B050"/>
            </a:gs>
            <a:gs pos="82001">
              <a:schemeClr val="accent5">
                <a:lumMod val="60000"/>
                <a:lumOff val="40000"/>
              </a:schemeClr>
            </a:gs>
            <a:gs pos="100000">
              <a:srgbClr val="92D050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27D65F-C5B2-43A2-B9F2-E93C1B46A41F}" type="datetimeFigureOut">
              <a:rPr lang="ru-RU" smtClean="0"/>
              <a:pPr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DC961F-F3FF-4F2F-93CA-BEDC9FA90E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b="1" i="1" dirty="0" smtClean="0">
                <a:solidFill>
                  <a:srgbClr val="FF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Блюда из овощей и фруктов</a:t>
            </a:r>
            <a:endParaRPr lang="ru-RU" sz="6600" i="1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Юзер\Desktop\для презентации\201728111543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11430000" cy="762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2348880"/>
            <a:ext cx="110892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Приготовление поварами школьной столовой </a:t>
            </a:r>
          </a:p>
          <a:p>
            <a:pPr algn="ctr"/>
            <a:r>
              <a:rPr lang="ru-RU" sz="48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горячего завтрака</a:t>
            </a:r>
            <a:endParaRPr lang="ru-RU" sz="4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4076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    </a:t>
            </a:r>
            <a:r>
              <a:rPr lang="ru-RU" sz="3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Правила </a:t>
            </a:r>
            <a:r>
              <a:rPr lang="ru-RU" sz="3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безопасной           </a:t>
            </a:r>
            <a:br>
              <a:rPr lang="ru-RU" sz="3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    работы с острыми инструментами</a:t>
            </a:r>
            <a:r>
              <a:rPr lang="ru-RU" sz="3200" b="1" dirty="0" smtClean="0">
                <a:solidFill>
                  <a:srgbClr val="FF0000"/>
                </a:solidFill>
              </a:rPr>
              <a:t>!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774895">
            <a:off x="188562" y="214446"/>
            <a:ext cx="998848" cy="948626"/>
          </a:xfrm>
          <a:prstGeom prst="round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15" name="Прямоугольник 14"/>
          <p:cNvSpPr/>
          <p:nvPr/>
        </p:nvSpPr>
        <p:spPr>
          <a:xfrm>
            <a:off x="251520" y="1340768"/>
            <a:ext cx="849694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</a:t>
            </a: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Нож - это острый предмет. Обращаться с ним надо осторожно. Во время нарезки применять безопасные приемы работы. Передавать колющие и режущие инструменты и приборы ручкой вперед.</a:t>
            </a:r>
          </a:p>
          <a:p>
            <a:pPr marL="457200" indent="-457200">
              <a:buFont typeface="+mj-lt"/>
              <a:buAutoNum type="arabicPeriod"/>
            </a:pPr>
            <a:endParaRPr lang="ru-RU" sz="2000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Открывать бутылки, банки с консервами и компотами следует специальным ножом, хорошо заточенным.</a:t>
            </a:r>
          </a:p>
          <a:p>
            <a:pPr marL="457200" indent="-457200">
              <a:buFont typeface="+mj-lt"/>
              <a:buAutoNum type="arabicPeriod"/>
            </a:pPr>
            <a:endParaRPr lang="ru-RU" sz="2000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Нельзя подталкивать продукты в горловину мясорубки пальцами, для этого надо пользоваться деревянным пестиком.</a:t>
            </a:r>
          </a:p>
          <a:p>
            <a:pPr marL="457200" indent="-457200">
              <a:buFont typeface="+mj-lt"/>
              <a:buAutoNum type="arabicPeriod"/>
            </a:pPr>
            <a:endParaRPr lang="ru-RU" sz="2000" b="1" dirty="0" smtClean="0">
              <a:solidFill>
                <a:srgbClr val="00206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 Следить за тем, чтобы при работе с ручной теркой не поранить руку: хорошо удерживать продукт, не тереть слишком маленькие его части.</a:t>
            </a:r>
          </a:p>
          <a:p>
            <a:pPr marL="342900" indent="-342900"/>
            <a:r>
              <a:rPr lang="ru-RU" sz="16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16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76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00608" y="457200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Технология приготовления</a:t>
            </a:r>
            <a:r>
              <a:rPr lang="ru-RU" sz="3200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32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«Капуста тушеная»</a:t>
            </a:r>
            <a:r>
              <a:rPr lang="ru-RU" sz="3200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ru-RU" sz="320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endParaRPr lang="ru-RU" sz="32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50160"/>
            <a:ext cx="2664296" cy="4738833"/>
          </a:xfrm>
        </p:spPr>
      </p:pic>
      <p:sp>
        <p:nvSpPr>
          <p:cNvPr id="7" name="Прямоугольник 6"/>
          <p:cNvSpPr/>
          <p:nvPr/>
        </p:nvSpPr>
        <p:spPr>
          <a:xfrm>
            <a:off x="3419872" y="2951720"/>
            <a:ext cx="540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1.Капусту </a:t>
            </a:r>
            <a:r>
              <a:rPr lang="ru-RU" sz="2000" dirty="0">
                <a:latin typeface="Arial Black" panose="020B0A04020102020204" pitchFamily="34" charset="0"/>
              </a:rPr>
              <a:t>перебирают, удаляют 3-4 наружных листа, замачивают в 10%-м растворе поваренной соли в течение 10 минут, промывают проточной водой не менее 5 минут. Обработанную белокочанную капусту шинкуют тонкой соломкой (1,5 × 15 мм) 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10" name="Picture 2" descr="https://molodei.com/wp-content/uploads/2018/02/tushenaya-kapusta-v-beloy-tarelk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715852"/>
            <a:ext cx="2499618" cy="18686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76672"/>
            <a:ext cx="3319754" cy="59046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512" y="2564904"/>
            <a:ext cx="5400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Arial Black" panose="020B0A04020102020204" pitchFamily="34" charset="0"/>
              </a:rPr>
              <a:t>2.Морковь </a:t>
            </a:r>
            <a:r>
              <a:rPr lang="ru-RU" sz="2000" b="1" dirty="0">
                <a:latin typeface="Arial Black" panose="020B0A04020102020204" pitchFamily="34" charset="0"/>
              </a:rPr>
              <a:t>перебирают, замачивают в 10%-м растворе поваренной соли в течение 10 минут, промывают проточной водой не менее 5 минут, очищают. Очищенную морковь промывают, ошпаривают, шинкуют с помощью овощерезательной машины мелкой </a:t>
            </a:r>
            <a:r>
              <a:rPr lang="ru-RU" sz="2000" b="1" dirty="0" smtClean="0">
                <a:latin typeface="Arial Black" panose="020B0A04020102020204" pitchFamily="34" charset="0"/>
              </a:rPr>
              <a:t>соломкой.</a:t>
            </a:r>
            <a:endParaRPr lang="ru-RU" sz="2000" b="1" i="0" dirty="0">
              <a:effectLst/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8600" y="-459432"/>
            <a:ext cx="4688230" cy="31275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348880"/>
            <a:ext cx="47525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 Black" panose="020B0A04020102020204" pitchFamily="34" charset="0"/>
              </a:rPr>
              <a:t>3.Лук </a:t>
            </a:r>
            <a:r>
              <a:rPr lang="ru-RU" sz="2000" dirty="0">
                <a:latin typeface="Arial Black" panose="020B0A04020102020204" pitchFamily="34" charset="0"/>
              </a:rPr>
              <a:t>репчатый перебирают, замачивают в 10%-м растворе поваренной соли в течение 10 минут, промывают проточной водой, очищают, мелко шинкуют и бланшируют.</a:t>
            </a:r>
          </a:p>
          <a:p>
            <a:pPr algn="just"/>
            <a:r>
              <a:rPr lang="ru-RU" sz="2000" dirty="0">
                <a:latin typeface="Arial Black" panose="020B0A04020102020204" pitchFamily="34" charset="0"/>
              </a:rPr>
              <a:t>Лук и морковь пассеруют в масле.</a:t>
            </a:r>
            <a:endParaRPr lang="ru-RU" sz="2000" b="0" i="0" dirty="0">
              <a:effectLst/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55"/>
          <a:stretch/>
        </p:blipFill>
        <p:spPr>
          <a:xfrm>
            <a:off x="5148064" y="260648"/>
            <a:ext cx="3857625" cy="60998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8600" y="-531440"/>
            <a:ext cx="4688230" cy="312751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1556792"/>
            <a:ext cx="47776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4.Нарезанную </a:t>
            </a:r>
            <a:r>
              <a:rPr lang="ru-RU" sz="2000" dirty="0">
                <a:latin typeface="Arial Black" panose="020B0A04020102020204" pitchFamily="34" charset="0"/>
              </a:rPr>
              <a:t>соломкой свежую капусту кладут в </a:t>
            </a:r>
            <a:r>
              <a:rPr lang="ru-RU" sz="2000" dirty="0" smtClean="0">
                <a:latin typeface="Arial Black" panose="020B0A04020102020204" pitchFamily="34" charset="0"/>
              </a:rPr>
              <a:t>котёл, </a:t>
            </a:r>
            <a:r>
              <a:rPr lang="ru-RU" sz="2000" dirty="0">
                <a:latin typeface="Arial Black" panose="020B0A04020102020204" pitchFamily="34" charset="0"/>
              </a:rPr>
              <a:t>добавляют воду, растопленное сливочное масло и тушат до полуготовности </a:t>
            </a:r>
            <a:r>
              <a:rPr lang="ru-RU" sz="2000" dirty="0" smtClean="0">
                <a:latin typeface="Arial Black" panose="020B0A04020102020204" pitchFamily="34" charset="0"/>
              </a:rPr>
              <a:t>при </a:t>
            </a:r>
            <a:r>
              <a:rPr lang="ru-RU" sz="2000" dirty="0" err="1" smtClean="0">
                <a:latin typeface="Arial Black" panose="020B0A04020102020204" pitchFamily="34" charset="0"/>
              </a:rPr>
              <a:t>помешивании.Затем</a:t>
            </a:r>
            <a:r>
              <a:rPr lang="ru-RU" sz="2000" dirty="0" smtClean="0">
                <a:latin typeface="Arial Black" panose="020B0A04020102020204" pitchFamily="34" charset="0"/>
              </a:rPr>
              <a:t> </a:t>
            </a:r>
            <a:r>
              <a:rPr lang="ru-RU" sz="2000" dirty="0">
                <a:latin typeface="Arial Black" panose="020B0A04020102020204" pitchFamily="34" charset="0"/>
              </a:rPr>
              <a:t>добавляют </a:t>
            </a:r>
            <a:r>
              <a:rPr lang="ru-RU" sz="2000" dirty="0" err="1">
                <a:latin typeface="Arial Black" panose="020B0A04020102020204" pitchFamily="34" charset="0"/>
              </a:rPr>
              <a:t>пассерованные</a:t>
            </a:r>
            <a:r>
              <a:rPr lang="ru-RU" sz="2000" dirty="0">
                <a:latin typeface="Arial Black" panose="020B0A04020102020204" pitchFamily="34" charset="0"/>
              </a:rPr>
              <a:t> лук и </a:t>
            </a:r>
            <a:r>
              <a:rPr lang="ru-RU" sz="2000" dirty="0" smtClean="0">
                <a:latin typeface="Arial Black" panose="020B0A04020102020204" pitchFamily="34" charset="0"/>
              </a:rPr>
              <a:t>морковь.</a:t>
            </a:r>
            <a:r>
              <a:rPr lang="ru-RU" sz="2000" dirty="0">
                <a:latin typeface="Arial Black" panose="020B0A04020102020204" pitchFamily="34" charset="0"/>
              </a:rPr>
              <a:t> </a:t>
            </a:r>
            <a:r>
              <a:rPr lang="ru-RU" sz="2000" dirty="0" smtClean="0">
                <a:latin typeface="Arial Black" panose="020B0A04020102020204" pitchFamily="34" charset="0"/>
              </a:rPr>
              <a:t>5.Добавляют </a:t>
            </a:r>
            <a:r>
              <a:rPr lang="ru-RU" sz="2000" dirty="0">
                <a:latin typeface="Arial Black" panose="020B0A04020102020204" pitchFamily="34" charset="0"/>
              </a:rPr>
              <a:t>томат-пюре и тушат до готовности 40-45 </a:t>
            </a:r>
            <a:r>
              <a:rPr lang="ru-RU" sz="2000" dirty="0" smtClean="0">
                <a:latin typeface="Arial Black" panose="020B0A04020102020204" pitchFamily="34" charset="0"/>
              </a:rPr>
              <a:t>минут. За </a:t>
            </a:r>
            <a:r>
              <a:rPr lang="ru-RU" sz="2000" dirty="0">
                <a:latin typeface="Arial Black" panose="020B0A04020102020204" pitchFamily="34" charset="0"/>
              </a:rPr>
              <a:t>10 минут до конца тушения капусту заправляют  солью и сахаром.</a:t>
            </a:r>
          </a:p>
          <a:p>
            <a:r>
              <a:rPr lang="ru-RU" sz="2000" dirty="0" smtClean="0">
                <a:latin typeface="Arial Black" panose="020B0A04020102020204" pitchFamily="34" charset="0"/>
              </a:rPr>
              <a:t>6.Добавляют </a:t>
            </a:r>
            <a:r>
              <a:rPr lang="ru-RU" sz="2000" dirty="0">
                <a:latin typeface="Arial Black" panose="020B0A04020102020204" pitchFamily="34" charset="0"/>
              </a:rPr>
              <a:t>подсушенную муку, растёртую со сливочным маслом и разведённую в небольшом количестве воды.</a:t>
            </a:r>
          </a:p>
          <a:p>
            <a:endParaRPr lang="ru-RU" sz="2000" b="0" i="0" dirty="0">
              <a:effectLst/>
              <a:latin typeface="Arial Black" panose="020B0A040201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00"/>
          <a:stretch/>
        </p:blipFill>
        <p:spPr>
          <a:xfrm>
            <a:off x="179512" y="846138"/>
            <a:ext cx="3855749" cy="53012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5608" y="-243408"/>
            <a:ext cx="3528392" cy="235379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476672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ru-RU" sz="3000" dirty="0">
                <a:solidFill>
                  <a:srgbClr val="FFFF00"/>
                </a:solidFill>
                <a:latin typeface="Arial Black" panose="020B0A04020102020204" pitchFamily="34" charset="0"/>
              </a:rPr>
              <a:t>Технология</a:t>
            </a:r>
            <a:r>
              <a:rPr lang="ru-RU" sz="3000" spc="-215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3000" spc="-10" dirty="0">
                <a:solidFill>
                  <a:srgbClr val="FFFF00"/>
                </a:solidFill>
                <a:latin typeface="Arial Black" panose="020B0A04020102020204" pitchFamily="34" charset="0"/>
              </a:rPr>
              <a:t>приготовления</a:t>
            </a:r>
            <a:br>
              <a:rPr lang="ru-RU" sz="3000" spc="-1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3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«Школьные котлеты</a:t>
            </a:r>
            <a:r>
              <a:rPr lang="ru-RU" sz="3000" spc="-1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»:</a:t>
            </a:r>
            <a:endParaRPr lang="ru-RU" sz="30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26160" y="2060848"/>
            <a:ext cx="5616624" cy="321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indent="233045">
              <a:lnSpc>
                <a:spcPct val="100000"/>
              </a:lnSpc>
              <a:spcBef>
                <a:spcPts val="95"/>
              </a:spcBef>
              <a:buAutoNum type="arabicPlain"/>
              <a:tabLst>
                <a:tab pos="245745" algn="l"/>
              </a:tabLst>
            </a:pPr>
            <a:r>
              <a:rPr lang="ru-RU" sz="2000" spc="565" dirty="0">
                <a:latin typeface="Arial Black" panose="020B0A04020102020204" pitchFamily="34" charset="0"/>
                <a:cs typeface="Microsoft Sans Serif"/>
              </a:rPr>
              <a:t>–</a:t>
            </a:r>
            <a:r>
              <a:rPr lang="ru-RU" sz="2000" spc="-5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мясо</a:t>
            </a:r>
            <a:r>
              <a:rPr lang="ru-RU" sz="2000" spc="-5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моют,</a:t>
            </a:r>
            <a:r>
              <a:rPr lang="ru-RU" sz="2000" spc="-4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10" dirty="0">
                <a:latin typeface="Arial Black" panose="020B0A04020102020204" pitchFamily="34" charset="0"/>
                <a:cs typeface="Microsoft Sans Serif"/>
              </a:rPr>
              <a:t>зачищают,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нарезают</a:t>
            </a:r>
            <a:r>
              <a:rPr lang="ru-RU" sz="2000" spc="-6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и</a:t>
            </a:r>
            <a:r>
              <a:rPr lang="ru-RU" sz="2000" spc="-7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10" dirty="0">
                <a:latin typeface="Arial Black" panose="020B0A04020102020204" pitchFamily="34" charset="0"/>
                <a:cs typeface="Microsoft Sans Serif"/>
              </a:rPr>
              <a:t>пропускают</a:t>
            </a:r>
            <a:r>
              <a:rPr lang="ru-RU" sz="2000" spc="-6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30" dirty="0">
                <a:latin typeface="Arial Black" panose="020B0A04020102020204" pitchFamily="34" charset="0"/>
                <a:cs typeface="Microsoft Sans Serif"/>
              </a:rPr>
              <a:t>через </a:t>
            </a:r>
            <a:r>
              <a:rPr lang="ru-RU" sz="2000" spc="-10" dirty="0">
                <a:latin typeface="Arial Black" panose="020B0A04020102020204" pitchFamily="34" charset="0"/>
                <a:cs typeface="Microsoft Sans Serif"/>
              </a:rPr>
              <a:t>мясорубку;</a:t>
            </a:r>
            <a:r>
              <a:rPr lang="ru-RU" sz="2000" spc="-9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10" dirty="0">
                <a:latin typeface="Arial Black" panose="020B0A04020102020204" pitchFamily="34" charset="0"/>
                <a:cs typeface="Microsoft Sans Serif"/>
              </a:rPr>
              <a:t>добавляют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предварительно</a:t>
            </a:r>
            <a:r>
              <a:rPr lang="ru-RU" sz="2000" spc="-8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10" dirty="0">
                <a:latin typeface="Arial Black" panose="020B0A04020102020204" pitchFamily="34" charset="0"/>
                <a:cs typeface="Microsoft Sans Serif"/>
              </a:rPr>
              <a:t>замоченный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пшеничный</a:t>
            </a:r>
            <a:r>
              <a:rPr lang="ru-RU" sz="2000" spc="-4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хлеб</a:t>
            </a:r>
            <a:r>
              <a:rPr lang="ru-RU" sz="2000" spc="-3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без</a:t>
            </a:r>
            <a:r>
              <a:rPr lang="ru-RU" sz="2000" spc="-5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10" dirty="0">
                <a:latin typeface="Arial Black" panose="020B0A04020102020204" pitchFamily="34" charset="0"/>
                <a:cs typeface="Microsoft Sans Serif"/>
              </a:rPr>
              <a:t>корок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(высший</a:t>
            </a:r>
            <a:r>
              <a:rPr lang="ru-RU" sz="2000" spc="-2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сорт);</a:t>
            </a:r>
            <a:r>
              <a:rPr lang="ru-RU" sz="2000" spc="-10" dirty="0">
                <a:latin typeface="Arial Black" panose="020B0A04020102020204" pitchFamily="34" charset="0"/>
                <a:cs typeface="Microsoft Sans Serif"/>
              </a:rPr>
              <a:t> пропускают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второй</a:t>
            </a:r>
            <a:r>
              <a:rPr lang="ru-RU" sz="2000" spc="-8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раз</a:t>
            </a:r>
            <a:r>
              <a:rPr lang="ru-RU" sz="2000" spc="-10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через</a:t>
            </a:r>
            <a:r>
              <a:rPr lang="ru-RU" sz="2000" spc="-7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10" dirty="0">
                <a:latin typeface="Arial Black" panose="020B0A04020102020204" pitchFamily="34" charset="0"/>
                <a:cs typeface="Microsoft Sans Serif"/>
              </a:rPr>
              <a:t>мясорубку;</a:t>
            </a:r>
            <a:endParaRPr lang="ru-RU" sz="2000" dirty="0">
              <a:latin typeface="Arial Black" panose="020B0A04020102020204" pitchFamily="34" charset="0"/>
              <a:cs typeface="Microsoft Sans Serif"/>
            </a:endParaRPr>
          </a:p>
          <a:p>
            <a:pPr marL="12700" marR="307975">
              <a:lnSpc>
                <a:spcPct val="100000"/>
              </a:lnSpc>
              <a:spcBef>
                <a:spcPts val="95"/>
              </a:spcBef>
            </a:pPr>
            <a:r>
              <a:rPr lang="ru-RU" sz="2000" spc="565" dirty="0" smtClean="0">
                <a:latin typeface="Arial Black" panose="020B0A04020102020204" pitchFamily="34" charset="0"/>
                <a:cs typeface="Microsoft Sans Serif"/>
              </a:rPr>
              <a:t>2-</a:t>
            </a:r>
            <a:r>
              <a:rPr lang="ru-RU" sz="2000" dirty="0" smtClean="0">
                <a:latin typeface="Arial Black" panose="020B0A04020102020204" pitchFamily="34" charset="0"/>
                <a:cs typeface="Microsoft Sans Serif"/>
              </a:rPr>
              <a:t>в</a:t>
            </a:r>
            <a:r>
              <a:rPr lang="ru-RU" sz="2000" spc="-10" dirty="0" smtClean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10" dirty="0">
                <a:latin typeface="Arial Black" panose="020B0A04020102020204" pitchFamily="34" charset="0"/>
                <a:cs typeface="Microsoft Sans Serif"/>
              </a:rPr>
              <a:t>котлетную</a:t>
            </a:r>
            <a:r>
              <a:rPr lang="ru-RU" sz="2000" spc="1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20" dirty="0">
                <a:latin typeface="Arial Black" panose="020B0A04020102020204" pitchFamily="34" charset="0"/>
                <a:cs typeface="Microsoft Sans Serif"/>
              </a:rPr>
              <a:t>массу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добавляют</a:t>
            </a:r>
            <a:r>
              <a:rPr lang="ru-RU" sz="2000" spc="3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20" dirty="0">
                <a:latin typeface="Arial Black" panose="020B0A04020102020204" pitchFamily="34" charset="0"/>
                <a:cs typeface="Microsoft Sans Serif"/>
              </a:rPr>
              <a:t>измельченный, </a:t>
            </a:r>
            <a:r>
              <a:rPr lang="ru-RU" sz="2000" spc="-10" dirty="0">
                <a:latin typeface="Arial Black" panose="020B0A04020102020204" pitchFamily="34" charset="0"/>
                <a:cs typeface="Microsoft Sans Serif"/>
              </a:rPr>
              <a:t>пассерованный</a:t>
            </a:r>
            <a:r>
              <a:rPr lang="ru-RU" sz="2000" spc="-4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20" dirty="0">
                <a:latin typeface="Arial Black" panose="020B0A04020102020204" pitchFamily="34" charset="0"/>
                <a:cs typeface="Microsoft Sans Serif"/>
              </a:rPr>
              <a:t>лук</a:t>
            </a:r>
            <a:r>
              <a:rPr lang="ru-RU" sz="2000" spc="-20" dirty="0" smtClean="0">
                <a:latin typeface="Arial Black" panose="020B0A04020102020204" pitchFamily="34" charset="0"/>
                <a:cs typeface="Microsoft Sans Serif"/>
              </a:rPr>
              <a:t>;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 </a:t>
            </a:r>
            <a:endParaRPr lang="ru-RU" sz="2000" dirty="0" smtClean="0">
              <a:latin typeface="Arial Black" panose="020B0A04020102020204" pitchFamily="34" charset="0"/>
              <a:cs typeface="Microsoft Sans Serif"/>
            </a:endParaRPr>
          </a:p>
          <a:p>
            <a:pPr marL="12700" marR="385445" indent="233045">
              <a:lnSpc>
                <a:spcPct val="100000"/>
              </a:lnSpc>
              <a:spcBef>
                <a:spcPts val="530"/>
              </a:spcBef>
              <a:buAutoNum type="arabicPlain"/>
              <a:tabLst>
                <a:tab pos="245745" algn="l"/>
              </a:tabLst>
            </a:pPr>
            <a:endParaRPr lang="ru-RU" dirty="0">
              <a:latin typeface="Microsoft Sans Serif"/>
              <a:cs typeface="Microsoft Sans Serif"/>
            </a:endParaRPr>
          </a:p>
        </p:txBody>
      </p:sp>
      <p:pic>
        <p:nvPicPr>
          <p:cNvPr id="7" name="object 5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908720"/>
            <a:ext cx="1944216" cy="2664296"/>
          </a:xfrm>
          <a:prstGeom prst="rect">
            <a:avLst/>
          </a:prstGeom>
        </p:spPr>
      </p:pic>
      <p:pic>
        <p:nvPicPr>
          <p:cNvPr id="8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9552" y="3861048"/>
            <a:ext cx="1944216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909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5032" y="1769665"/>
            <a:ext cx="5976664" cy="3229819"/>
          </a:xfrm>
        </p:spPr>
        <p:txBody>
          <a:bodyPr>
            <a:normAutofit lnSpcReduction="10000"/>
          </a:bodyPr>
          <a:lstStyle/>
          <a:p>
            <a:pPr marL="0" marR="307975" indent="0">
              <a:lnSpc>
                <a:spcPct val="100000"/>
              </a:lnSpc>
              <a:spcBef>
                <a:spcPts val="95"/>
              </a:spcBef>
              <a:buNone/>
            </a:pP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3</a:t>
            </a:r>
            <a:r>
              <a:rPr lang="ru-RU" sz="2000" spc="-4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565" dirty="0">
                <a:latin typeface="Arial Black" panose="020B0A04020102020204" pitchFamily="34" charset="0"/>
                <a:cs typeface="Microsoft Sans Serif"/>
              </a:rPr>
              <a:t>–</a:t>
            </a:r>
            <a:r>
              <a:rPr lang="ru-RU" sz="2000" spc="-3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массу</a:t>
            </a:r>
            <a:r>
              <a:rPr lang="ru-RU" sz="2000" spc="-4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перемешивают</a:t>
            </a:r>
            <a:r>
              <a:rPr lang="ru-RU" sz="2000" spc="-1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50" dirty="0">
                <a:latin typeface="Arial Black" panose="020B0A04020102020204" pitchFamily="34" charset="0"/>
                <a:cs typeface="Microsoft Sans Serif"/>
              </a:rPr>
              <a:t>и </a:t>
            </a:r>
            <a:r>
              <a:rPr lang="ru-RU" sz="2000" dirty="0" smtClean="0">
                <a:latin typeface="Arial Black" panose="020B0A04020102020204" pitchFamily="34" charset="0"/>
              </a:rPr>
              <a:t>формируем </a:t>
            </a:r>
            <a:r>
              <a:rPr lang="ru-RU" sz="2000" dirty="0">
                <a:latin typeface="Arial Black" panose="020B0A04020102020204" pitchFamily="34" charset="0"/>
              </a:rPr>
              <a:t>котлеты желаемого размера и </a:t>
            </a:r>
            <a:r>
              <a:rPr lang="ru-RU" sz="2000" dirty="0" smtClean="0">
                <a:latin typeface="Arial Black" panose="020B0A04020102020204" pitchFamily="34" charset="0"/>
              </a:rPr>
              <a:t>формы</a:t>
            </a:r>
            <a:r>
              <a:rPr lang="ru-RU" sz="2000" spc="-10" dirty="0" smtClean="0">
                <a:latin typeface="Arial Black" panose="020B0A04020102020204" pitchFamily="34" charset="0"/>
                <a:cs typeface="Microsoft Sans Serif"/>
              </a:rPr>
              <a:t>;</a:t>
            </a:r>
          </a:p>
          <a:p>
            <a:pPr marL="0" marR="307975" indent="0">
              <a:lnSpc>
                <a:spcPct val="100000"/>
              </a:lnSpc>
              <a:spcBef>
                <a:spcPts val="95"/>
              </a:spcBef>
              <a:buNone/>
            </a:pPr>
            <a:endParaRPr lang="ru-RU" sz="2000" spc="-10" dirty="0">
              <a:latin typeface="Arial Black" panose="020B0A04020102020204" pitchFamily="34" charset="0"/>
              <a:cs typeface="Microsoft Sans Serif"/>
            </a:endParaRPr>
          </a:p>
          <a:p>
            <a:pPr marL="0" marR="307975" indent="0">
              <a:lnSpc>
                <a:spcPct val="100000"/>
              </a:lnSpc>
              <a:spcBef>
                <a:spcPts val="95"/>
              </a:spcBef>
              <a:buNone/>
            </a:pPr>
            <a:endParaRPr lang="ru-RU" sz="2000" dirty="0">
              <a:latin typeface="Arial Black" panose="020B0A04020102020204" pitchFamily="34" charset="0"/>
              <a:cs typeface="Microsoft Sans Serif"/>
            </a:endParaRPr>
          </a:p>
          <a:p>
            <a:pPr marL="0" marR="5080" indent="0">
              <a:lnSpc>
                <a:spcPct val="100000"/>
              </a:lnSpc>
              <a:spcBef>
                <a:spcPts val="525"/>
              </a:spcBef>
              <a:buNone/>
            </a:pP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4</a:t>
            </a:r>
            <a:r>
              <a:rPr lang="ru-RU" sz="2000" spc="-2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565" dirty="0">
                <a:latin typeface="Arial Black" panose="020B0A04020102020204" pitchFamily="34" charset="0"/>
                <a:cs typeface="Microsoft Sans Serif"/>
              </a:rPr>
              <a:t>–</a:t>
            </a:r>
            <a:r>
              <a:rPr lang="ru-RU" sz="2000" spc="-2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10" dirty="0" smtClean="0">
                <a:latin typeface="Arial Black" panose="020B0A04020102020204" pitchFamily="34" charset="0"/>
                <a:cs typeface="Microsoft Sans Serif"/>
              </a:rPr>
              <a:t>котлеты</a:t>
            </a:r>
            <a:r>
              <a:rPr lang="ru-RU" sz="2000" spc="-25" dirty="0" smtClean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панируют в</a:t>
            </a:r>
            <a:r>
              <a:rPr lang="ru-RU" sz="2000" spc="-20" dirty="0">
                <a:latin typeface="Arial Black" panose="020B0A04020102020204" pitchFamily="34" charset="0"/>
                <a:cs typeface="Microsoft Sans Serif"/>
              </a:rPr>
              <a:t> муке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и</a:t>
            </a:r>
            <a:r>
              <a:rPr lang="ru-RU" sz="2000" spc="-3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выкладывают</a:t>
            </a:r>
            <a:r>
              <a:rPr lang="ru-RU" sz="2000" spc="1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в</a:t>
            </a:r>
            <a:r>
              <a:rPr lang="ru-RU" sz="2000" spc="-20" dirty="0">
                <a:latin typeface="Arial Black" panose="020B0A04020102020204" pitchFamily="34" charset="0"/>
                <a:cs typeface="Microsoft Sans Serif"/>
              </a:rPr>
              <a:t> неглубокую емкость,</a:t>
            </a:r>
            <a:r>
              <a:rPr lang="ru-RU" sz="2000" spc="-8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10" dirty="0">
                <a:latin typeface="Arial Black" panose="020B0A04020102020204" pitchFamily="34" charset="0"/>
                <a:cs typeface="Microsoft Sans Serif"/>
              </a:rPr>
              <a:t>добавляют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небольшое</a:t>
            </a:r>
            <a:r>
              <a:rPr lang="ru-RU" sz="2000" spc="-8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количество</a:t>
            </a:r>
            <a:r>
              <a:rPr lang="ru-RU" sz="2000" spc="-9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20" dirty="0">
                <a:latin typeface="Arial Black" panose="020B0A04020102020204" pitchFamily="34" charset="0"/>
                <a:cs typeface="Microsoft Sans Serif"/>
              </a:rPr>
              <a:t>воды </a:t>
            </a:r>
            <a:r>
              <a:rPr lang="ru-RU" sz="2000" spc="-10" dirty="0">
                <a:latin typeface="Arial Black" panose="020B0A04020102020204" pitchFamily="34" charset="0"/>
                <a:cs typeface="Microsoft Sans Serif"/>
              </a:rPr>
              <a:t>(10-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20г.)</a:t>
            </a:r>
            <a:r>
              <a:rPr lang="ru-RU" sz="2000" spc="-2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и</a:t>
            </a:r>
            <a:r>
              <a:rPr lang="ru-RU" sz="2000" spc="-2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готовят</a:t>
            </a:r>
            <a:r>
              <a:rPr lang="ru-RU" sz="2000" spc="-25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50" dirty="0" smtClean="0">
                <a:latin typeface="Arial Black" panose="020B0A04020102020204" pitchFamily="34" charset="0"/>
                <a:cs typeface="Microsoft Sans Serif"/>
              </a:rPr>
              <a:t>в</a:t>
            </a:r>
            <a:r>
              <a:rPr lang="ru-RU" sz="2000" dirty="0" smtClean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30" dirty="0" smtClean="0">
                <a:latin typeface="Arial Black" panose="020B0A04020102020204" pitchFamily="34" charset="0"/>
                <a:cs typeface="Microsoft Sans Serif"/>
              </a:rPr>
              <a:t>конвекционной </a:t>
            </a:r>
            <a:r>
              <a:rPr lang="ru-RU" sz="2000" spc="-20" dirty="0">
                <a:latin typeface="Arial Black" panose="020B0A04020102020204" pitchFamily="34" charset="0"/>
                <a:cs typeface="Microsoft Sans Serif"/>
              </a:rPr>
              <a:t>печи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20" dirty="0">
                <a:latin typeface="Arial Black" panose="020B0A04020102020204" pitchFamily="34" charset="0"/>
                <a:cs typeface="Microsoft Sans Serif"/>
              </a:rPr>
              <a:t>20-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25</a:t>
            </a:r>
            <a:r>
              <a:rPr lang="ru-RU" sz="2000" spc="-2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мин.</a:t>
            </a:r>
            <a:r>
              <a:rPr lang="ru-RU" sz="2000" spc="-3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dirty="0">
                <a:latin typeface="Arial Black" panose="020B0A04020102020204" pitchFamily="34" charset="0"/>
                <a:cs typeface="Microsoft Sans Serif"/>
              </a:rPr>
              <a:t>при</a:t>
            </a:r>
            <a:r>
              <a:rPr lang="ru-RU" sz="2000" spc="-30" dirty="0">
                <a:latin typeface="Arial Black" panose="020B0A04020102020204" pitchFamily="34" charset="0"/>
                <a:cs typeface="Microsoft Sans Serif"/>
              </a:rPr>
              <a:t> </a:t>
            </a:r>
            <a:r>
              <a:rPr lang="ru-RU" sz="2000" spc="-10" dirty="0">
                <a:latin typeface="Arial Black" panose="020B0A04020102020204" pitchFamily="34" charset="0"/>
                <a:cs typeface="Microsoft Sans Serif"/>
              </a:rPr>
              <a:t>температуре </a:t>
            </a:r>
            <a:r>
              <a:rPr lang="ru-RU" sz="2000" spc="-20" dirty="0">
                <a:latin typeface="Arial Black" panose="020B0A04020102020204" pitchFamily="34" charset="0"/>
                <a:cs typeface="Microsoft Sans Serif"/>
              </a:rPr>
              <a:t>250-</a:t>
            </a:r>
            <a:r>
              <a:rPr lang="ru-RU" sz="2000" spc="-10" dirty="0">
                <a:latin typeface="Arial Black" panose="020B0A04020102020204" pitchFamily="34" charset="0"/>
                <a:cs typeface="Microsoft Sans Serif"/>
              </a:rPr>
              <a:t>280⁰С.</a:t>
            </a:r>
            <a:endParaRPr lang="ru-RU" sz="2000" dirty="0">
              <a:latin typeface="Arial Black" panose="020B0A04020102020204" pitchFamily="34" charset="0"/>
              <a:cs typeface="Microsoft Sans Serif"/>
            </a:endParaRPr>
          </a:p>
          <a:p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50" b="15351"/>
          <a:stretch/>
        </p:blipFill>
        <p:spPr>
          <a:xfrm>
            <a:off x="457200" y="404664"/>
            <a:ext cx="1935357" cy="2664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78" y="3284984"/>
            <a:ext cx="1927875" cy="3429000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822741"/>
            <a:ext cx="2933241" cy="194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864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ru-RU" sz="3200" b="1" spc="-10" dirty="0">
                <a:solidFill>
                  <a:srgbClr val="FFFF00"/>
                </a:solidFill>
                <a:latin typeface="Arial Black" panose="020B0A04020102020204" pitchFamily="34" charset="0"/>
              </a:rPr>
              <a:t>Технология</a:t>
            </a:r>
            <a:r>
              <a:rPr lang="ru-RU" sz="3200" b="1" spc="-130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3200" b="1" spc="-10" dirty="0">
                <a:solidFill>
                  <a:srgbClr val="FFFF00"/>
                </a:solidFill>
                <a:latin typeface="Arial Black" panose="020B0A04020102020204" pitchFamily="34" charset="0"/>
              </a:rPr>
              <a:t>приготовления</a:t>
            </a:r>
            <a:br>
              <a:rPr lang="ru-RU" sz="3200" b="1" spc="-10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ru-RU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«Чай</a:t>
            </a:r>
            <a:r>
              <a:rPr lang="ru-RU" sz="3200" b="1" spc="-20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с</a:t>
            </a:r>
            <a:r>
              <a:rPr lang="ru-RU" sz="3200" b="1" spc="-15" dirty="0">
                <a:solidFill>
                  <a:srgbClr val="FFFF00"/>
                </a:solidFill>
                <a:latin typeface="Arial Black" panose="020B0A04020102020204" pitchFamily="34" charset="0"/>
              </a:rPr>
              <a:t> </a:t>
            </a:r>
            <a:r>
              <a:rPr lang="ru-RU" sz="3200" b="1" spc="-10" dirty="0">
                <a:solidFill>
                  <a:srgbClr val="FFFF00"/>
                </a:solidFill>
                <a:latin typeface="Arial Black" panose="020B0A04020102020204" pitchFamily="34" charset="0"/>
              </a:rPr>
              <a:t>лимоном»:</a:t>
            </a:r>
            <a:endParaRPr lang="ru-RU" sz="3200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1484784"/>
            <a:ext cx="6984776" cy="4525963"/>
          </a:xfrm>
        </p:spPr>
        <p:txBody>
          <a:bodyPr>
            <a:normAutofit lnSpcReduction="10000"/>
          </a:bodyPr>
          <a:lstStyle/>
          <a:p>
            <a:pPr marL="0" marR="2433955" indent="0">
              <a:lnSpc>
                <a:spcPct val="100000"/>
              </a:lnSpc>
              <a:spcBef>
                <a:spcPts val="105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– лимон промывают в условиях цеха первичной обработки овощей, а затем вторично в условиях холодного цеха в моечных ваннах;</a:t>
            </a:r>
          </a:p>
          <a:p>
            <a:pPr marL="0" marR="2433955" indent="0">
              <a:lnSpc>
                <a:spcPct val="100000"/>
              </a:lnSpc>
              <a:spcBef>
                <a:spcPts val="105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– срезают плодоножку с частью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кожуры, нарезают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ломтики;</a:t>
            </a:r>
          </a:p>
          <a:p>
            <a:pPr marL="0" marR="2433955" indent="0">
              <a:lnSpc>
                <a:spcPct val="100000"/>
              </a:lnSpc>
              <a:spcBef>
                <a:spcPts val="105"/>
              </a:spcBef>
              <a:buNone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чай заваривают в нержавеющей посуде (чайнике):</a:t>
            </a:r>
          </a:p>
          <a:p>
            <a:pPr marL="12700" marR="5080" indent="153670">
              <a:lnSpc>
                <a:spcPct val="100000"/>
              </a:lnSpc>
              <a:buChar char="-"/>
              <a:tabLst>
                <a:tab pos="166370" algn="l"/>
              </a:tabLst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чайник ополаскивают горячей, кипяченой водой; всыпают чай;</a:t>
            </a:r>
          </a:p>
          <a:p>
            <a:pPr marL="12700" marR="5080" indent="233045">
              <a:lnSpc>
                <a:spcPct val="100000"/>
              </a:lnSpc>
              <a:spcBef>
                <a:spcPts val="95"/>
              </a:spcBef>
              <a:buAutoNum type="arabicPlain" startAt="4"/>
              <a:tabLst>
                <a:tab pos="245745" algn="l"/>
              </a:tabLst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заливают кипятком 95-97⁰С и настаивают 5-7 минут, срок реализации не более 2-х часов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b="1" spc="5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18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чашку</a:t>
            </a:r>
            <a:r>
              <a:rPr lang="ru-RU" sz="18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(стакан)</a:t>
            </a:r>
            <a:r>
              <a:rPr lang="ru-RU" sz="18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наливают </a:t>
            </a:r>
            <a:r>
              <a:rPr lang="ru-RU" sz="18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заварку,</a:t>
            </a:r>
            <a:r>
              <a:rPr lang="ru-RU" sz="18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добавляют</a:t>
            </a:r>
            <a:r>
              <a:rPr lang="ru-RU" sz="18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сахар</a:t>
            </a:r>
            <a:r>
              <a:rPr lang="ru-RU" sz="18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доливают</a:t>
            </a:r>
            <a:r>
              <a:rPr lang="ru-RU" sz="18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кипятком,</a:t>
            </a:r>
            <a:r>
              <a:rPr lang="ru-RU" sz="18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кладут ломтик</a:t>
            </a:r>
            <a:r>
              <a:rPr lang="ru-RU" sz="1800" b="1" spc="-1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лимона;</a:t>
            </a:r>
          </a:p>
          <a:p>
            <a:pPr marL="12700" marR="34925" indent="233045" algn="just">
              <a:lnSpc>
                <a:spcPct val="100000"/>
              </a:lnSpc>
              <a:spcBef>
                <a:spcPts val="530"/>
              </a:spcBef>
              <a:buAutoNum type="arabicPlain" startAt="4"/>
              <a:tabLst>
                <a:tab pos="245745" algn="l"/>
              </a:tabLst>
            </a:pPr>
            <a:r>
              <a:rPr lang="ru-RU" sz="1800" b="1" spc="565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8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</a:t>
            </a:r>
            <a:r>
              <a:rPr lang="ru-RU" sz="1800" b="1" spc="-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подачи</a:t>
            </a:r>
            <a:r>
              <a:rPr lang="ru-RU" sz="18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75⁰С, срок</a:t>
            </a:r>
            <a:r>
              <a:rPr lang="ru-RU" sz="1800" b="1" spc="-6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</a:t>
            </a:r>
            <a:r>
              <a:rPr lang="ru-RU" sz="1800" b="1" spc="-3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1800" b="1" spc="-5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ru-RU" sz="1800" b="1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ru-RU" sz="1800" b="1" spc="-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sz="18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часов.</a:t>
            </a: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656590" indent="153670">
              <a:lnSpc>
                <a:spcPct val="100000"/>
              </a:lnSpc>
              <a:spcBef>
                <a:spcPts val="5"/>
              </a:spcBef>
              <a:buChar char="-"/>
              <a:tabLst>
                <a:tab pos="166370" algn="l"/>
              </a:tabLst>
            </a:pPr>
            <a:endParaRPr lang="ru-RU" sz="1700" dirty="0"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9532" y="1400486"/>
            <a:ext cx="1836204" cy="266429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1585" y="4149080"/>
            <a:ext cx="1774151" cy="251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036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2569</TotalTime>
  <Words>386</Words>
  <Application>Microsoft Office PowerPoint</Application>
  <PresentationFormat>Экран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Arial Black</vt:lpstr>
      <vt:lpstr>Calibri</vt:lpstr>
      <vt:lpstr>Microsoft Sans Serif</vt:lpstr>
      <vt:lpstr>Tahoma</vt:lpstr>
      <vt:lpstr>Times New Roman</vt:lpstr>
      <vt:lpstr>Verdana</vt:lpstr>
      <vt:lpstr>Тема Office</vt:lpstr>
      <vt:lpstr>Блюда из овощей и фруктов</vt:lpstr>
      <vt:lpstr>    Правила безопасной                     работы с острыми инструментами!</vt:lpstr>
      <vt:lpstr>Технология приготовления  «Капуста тушеная» </vt:lpstr>
      <vt:lpstr>Презентация PowerPoint</vt:lpstr>
      <vt:lpstr>Презентация PowerPoint</vt:lpstr>
      <vt:lpstr>Презентация PowerPoint</vt:lpstr>
      <vt:lpstr>Технология приготовления «Школьные котлеты»:</vt:lpstr>
      <vt:lpstr>Презентация PowerPoint</vt:lpstr>
      <vt:lpstr>Технология приготовления «Чай с лимоном»: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Наталья</cp:lastModifiedBy>
  <cp:revision>74</cp:revision>
  <dcterms:created xsi:type="dcterms:W3CDTF">2015-09-13T14:01:51Z</dcterms:created>
  <dcterms:modified xsi:type="dcterms:W3CDTF">2025-04-27T14:46:30Z</dcterms:modified>
</cp:coreProperties>
</file>